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77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8720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2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7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0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618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AA1F817-12D8-4A7E-9EF7-628C46E366C2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5B1DE6E-95C6-4497-8E24-9E8C42BC08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31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38FF-18C1-4ED3-AC55-A69A36FF1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LAB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-учебник будущего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F61B4E-DAB6-4DA5-A988-7655A53BB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0" i="1" dirty="0">
                <a:solidFill>
                  <a:srgbClr val="0F1115"/>
                </a:solidFill>
                <a:effectLst/>
                <a:latin typeface="quote-cjk-patch"/>
              </a:rPr>
              <a:t>Образовательная среда, где знание собирается как конструктор.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03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94F40-FC8F-4FD7-B2F5-7BC31A66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ВИЗИЯ И ПРИГЛАШЕНИЕ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819C-4679-4FE4-AE60-18F0802BE91C}"/>
              </a:ext>
            </a:extLst>
          </p:cNvPr>
          <p:cNvSpPr txBox="1"/>
          <p:nvPr/>
        </p:nvSpPr>
        <p:spPr>
          <a:xfrm>
            <a:off x="3629890" y="2394725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F1115"/>
                </a:solidFill>
                <a:effectLst/>
                <a:latin typeface="quote-cjk-patch"/>
              </a:rPr>
              <a:t>ЛАБ — это среда, где:</a:t>
            </a:r>
            <a:endParaRPr lang="ru-RU" sz="32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rgbClr val="0F1115"/>
                </a:solidFill>
                <a:effectLst/>
                <a:latin typeface="quote-cjk-patch"/>
              </a:rPr>
              <a:t>Знание</a:t>
            </a: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 становится навыком.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rgbClr val="0F1115"/>
                </a:solidFill>
                <a:effectLst/>
                <a:latin typeface="quote-cjk-patch"/>
              </a:rPr>
              <a:t>Ошибка</a:t>
            </a: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 — часть эксперимента.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200" b="1" i="0" dirty="0">
                <a:solidFill>
                  <a:srgbClr val="0F1115"/>
                </a:solidFill>
                <a:effectLst/>
                <a:latin typeface="quote-cjk-patch"/>
              </a:rPr>
              <a:t>Каждый</a:t>
            </a:r>
            <a:r>
              <a:rPr lang="ru-RU" sz="3200" b="0" i="0" dirty="0">
                <a:solidFill>
                  <a:srgbClr val="0F1115"/>
                </a:solidFill>
                <a:effectLst/>
                <a:latin typeface="quote-cjk-patch"/>
              </a:rPr>
              <a:t> — и ученик, и исследователь.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73478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FEE36-ACAB-4535-916D-8650CFD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ВЫЗОВ: КРИЗИС ТРАДИЦИОННОГО ФОРМАТА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BC4CC-1038-4EB4-A8DD-21A5C87D1C5B}"/>
              </a:ext>
            </a:extLst>
          </p:cNvPr>
          <p:cNvSpPr txBox="1"/>
          <p:nvPr/>
        </p:nvSpPr>
        <p:spPr>
          <a:xfrm>
            <a:off x="812800" y="1843268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Не мобилен: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89% учащихся используют для учебы смартфон, но учебник не адаптирован.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Не интерактивен: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72% студентов лучше усваивают материал через практику и симуляции, а не текст.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Не актуален: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65% экспертов отмечают, что информация устаревает быстрее, чем издается книга.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Не </a:t>
            </a:r>
            <a:r>
              <a:rPr lang="ru-RU" b="1" i="0" dirty="0" err="1">
                <a:solidFill>
                  <a:srgbClr val="0F1115"/>
                </a:solidFill>
                <a:effectLst/>
                <a:latin typeface="quote-cjk-patch"/>
              </a:rPr>
              <a:t>персонален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Одинаковый контент для всех игнорирует разную скорость и стиль обучения.</a:t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Текст для озвучивания:</a:t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ru-RU" b="0" i="1" dirty="0">
                <a:solidFill>
                  <a:srgbClr val="0F1115"/>
                </a:solidFill>
                <a:effectLst/>
                <a:latin typeface="quote-cjk-patch"/>
              </a:rPr>
              <a:t>«Традиционный формат больше не работает. Он оторван от цифровых привычек, не дает практики и не успевает за временем. Образование требует нового подхода — динамичного и интерактивного».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E1018EA-6557-4125-81CF-6EBC8866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336800"/>
            <a:ext cx="3539837" cy="35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0EED6-172F-47EA-BE62-FF68E659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РЕШЕНИЕ: ФИЛОСОФИЯ «ЛАБ»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F63B8-AA40-4B59-A502-6D428BE64A48}"/>
              </a:ext>
            </a:extLst>
          </p:cNvPr>
          <p:cNvSpPr txBox="1"/>
          <p:nvPr/>
        </p:nvSpPr>
        <p:spPr>
          <a:xfrm>
            <a:off x="729673" y="158234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L — LIVE (Живой):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Контент, который дышит. Обновляемые кейсы, реальные данные, прямые эфиры с экспертами.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A — ADAPT (Адаптивный):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Маршрут, который подстраивается. AI анализирует прогресс и предлагает персональную траекторию.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B — BUILD (Создавай):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Знание, которое собирается. Интерактивные модули, симуляции и проекты, где теория проверяется практикой.</a:t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9A7708-6567-4CA5-BE6D-9B8FC205B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1996209"/>
            <a:ext cx="4701819" cy="36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932E4-D3EB-4F2A-94F0-B2BE833D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КАК ЭТО РАБОТАЕТ: ИНТЕРФЕЙС-КОНСТРУКТОР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439F6-751A-4E9A-99AE-1B153E426839}"/>
              </a:ext>
            </a:extLst>
          </p:cNvPr>
          <p:cNvSpPr txBox="1"/>
          <p:nvPr/>
        </p:nvSpPr>
        <p:spPr>
          <a:xfrm>
            <a:off x="951346" y="196311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Панель слева: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Библиотека «умных» модулей: «Теория (ядро)», «Видео-разбор», «Симулятор», «Реальный кейс», «Свежие данные», «Тест».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Центральное поле: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Рабочая область, куда пользователь перетаскивает модули, выстраивая цепь изучения.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Панель справа: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AI-ассистент, который комментирует выбор: «Отличный план! После симуляции рекомендую закрепить теорией».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23C4901-C13A-4078-9EE8-1B21268A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23" y="2186321"/>
            <a:ext cx="5344777" cy="30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3E24C-011A-4E92-AE25-C6A77EB8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ДЛЯ УЧЕНИКА: ЛАБОРАТОРИЯ ДЛЯ ИССЛЕДОВАНИЙ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73D4A-4605-4550-8BC8-54F3111947D4}"/>
              </a:ext>
            </a:extLst>
          </p:cNvPr>
          <p:cNvSpPr txBox="1"/>
          <p:nvPr/>
        </p:nvSpPr>
        <p:spPr>
          <a:xfrm>
            <a:off x="858982" y="210165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Ключевые выгоды: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Учиться там, где удобно: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Полноценный доступ со смартфона.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Понимать через действие: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Физика — через симуляцию цепей, история — через виртуальные туры, биология — через 3D-модель клетки.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Видеть свой рост: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Наглядная аналитика прогресса и рекомендации от AI-наставника.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45852A6-4545-40F7-9105-9A72E3AC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91" y="19119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9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A9359-807F-45EA-9A7B-523092B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ДЛЯ ПРЕПОДАВАТЕЛЯ: КОНСОЛЬ УПРАВЛЕНИЯ ЗНАНИЯМИ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427BC-159E-49C7-90C5-5FC5B1405BC1}"/>
              </a:ext>
            </a:extLst>
          </p:cNvPr>
          <p:cNvSpPr txBox="1"/>
          <p:nvPr/>
        </p:nvSpPr>
        <p:spPr>
          <a:xfrm>
            <a:off x="775854" y="2323283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Ключевые выгоды: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Создавать уникальные сценарии: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Собрать групповой проект из модулей за 15 минут.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Видеть невидимое: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Аналитика показывает, где спотыкается каждый ученик и весь класс.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Экономить время: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Автопроверка заданий, готовые актуальные материалы.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6DECE-776F-4CC6-B7A3-D1487FAE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45" y="2038927"/>
            <a:ext cx="4133273" cy="4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2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138F-5AC1-4321-8698-5ACBCF99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ТЕХНОЛОГИЧЕСКОЕ ЯДРО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4510-575A-483C-A24F-7FD3E0885040}"/>
              </a:ext>
            </a:extLst>
          </p:cNvPr>
          <p:cNvSpPr txBox="1"/>
          <p:nvPr/>
        </p:nvSpPr>
        <p:spPr>
          <a:xfrm>
            <a:off x="868218" y="217170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AI-Слой: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Рекомендательная система, NLP-ассистент, анализ прогресса.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Данные: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Интеграция с открытыми API (биржами, соцсетями) для «живых» данных.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Микромодули: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Контент, разбитый на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переиспользуемые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 адаптивные блоки.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Кроссплатформенность: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Единая база для веба,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iOS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,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Android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3C381-157E-4C61-8EFB-FA7F3BC4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622" y="2171700"/>
            <a:ext cx="5129523" cy="34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4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43BCE-A167-4DEE-8156-EEB949F3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ОТВЕТ НА ЗАПРОСЫ ИЗ ИССЛЕДОВАНИЯ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DE933-89DA-47D9-A76A-23B7E363AC69}"/>
              </a:ext>
            </a:extLst>
          </p:cNvPr>
          <p:cNvSpPr txBox="1"/>
          <p:nvPr/>
        </p:nvSpPr>
        <p:spPr>
          <a:xfrm>
            <a:off x="757382" y="217170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«Хочу учиться с телефона». →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Фича: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Адаптивный конструктор для мобильных.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«Скучно читать текст». →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Фича: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Интерактивные симуляции и 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«Примеры не из жизни». →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Фича: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Модули с актуальными данными и кейсами.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«Не понимаю, где ошибся». →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Фича: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Мгновенная обратная связь и пояснения от AI.</a:t>
            </a:r>
          </a:p>
        </p:txBody>
      </p:sp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3DD7529B-FC94-4EE6-9418-41FB6CDD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2171700"/>
            <a:ext cx="5029456" cy="28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6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E71BA-33F6-402F-BF34-F99C8E1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073" y="713509"/>
            <a:ext cx="9601200" cy="1485900"/>
          </a:xfrm>
        </p:spPr>
        <p:txBody>
          <a:bodyPr/>
          <a:lstStyle/>
          <a:p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ПИЛОТ И РЕЗУЛЬТАТЫ</a:t>
            </a:r>
            <a:br>
              <a:rPr lang="ru-RU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0BAE0-8A00-437B-8EE4-8AE37F839856}"/>
              </a:ext>
            </a:extLst>
          </p:cNvPr>
          <p:cNvSpPr txBox="1"/>
          <p:nvPr/>
        </p:nvSpPr>
        <p:spPr>
          <a:xfrm>
            <a:off x="757382" y="206452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+40%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вовлеченности на уроках с использованием ЛАБ.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-25%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времени на освоение сложных тем.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87%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учеников отметили, что «стало интереснее».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94%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преподавателей захотели продолжить использование.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F524BE24-E373-43CC-B2FB-D5BD01D0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1311563"/>
            <a:ext cx="5124981" cy="42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517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</TotalTime>
  <Words>559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quote-cjk-patch</vt:lpstr>
      <vt:lpstr>Уголки</vt:lpstr>
      <vt:lpstr>LAB-учебник будущего</vt:lpstr>
      <vt:lpstr>ВЫЗОВ: КРИЗИС ТРАДИЦИОННОГО ФОРМАТА </vt:lpstr>
      <vt:lpstr>РЕШЕНИЕ: ФИЛОСОФИЯ «ЛАБ» </vt:lpstr>
      <vt:lpstr>КАК ЭТО РАБОТАЕТ: ИНТЕРФЕЙС-КОНСТРУКТОР </vt:lpstr>
      <vt:lpstr>ДЛЯ УЧЕНИКА: ЛАБОРАТОРИЯ ДЛЯ ИССЛЕДОВАНИЙ </vt:lpstr>
      <vt:lpstr>ДЛЯ ПРЕПОДАВАТЕЛЯ: КОНСОЛЬ УПРАВЛЕНИЯ ЗНАНИЯМИ </vt:lpstr>
      <vt:lpstr>ТЕХНОЛОГИЧЕСКОЕ ЯДРО </vt:lpstr>
      <vt:lpstr>ОТВЕТ НА ЗАПРОСЫ ИЗ ИССЛЕДОВАНИЯ </vt:lpstr>
      <vt:lpstr>ПИЛОТ И РЕЗУЛЬТАТЫ </vt:lpstr>
      <vt:lpstr>ВИЗИЯ И ПРИГЛАШЕНИЕ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LAB-учебник будущего</dc:title>
  <dc:creator>User</dc:creator>
  <cp:lastModifiedBy>User</cp:lastModifiedBy>
  <cp:revision>2</cp:revision>
  <dcterms:created xsi:type="dcterms:W3CDTF">2026-01-23T10:30:57Z</dcterms:created>
  <dcterms:modified xsi:type="dcterms:W3CDTF">2026-01-23T10:45:25Z</dcterms:modified>
</cp:coreProperties>
</file>